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801600" cy="9601200" type="A3"/>
  <p:notesSz cx="6858000" cy="9144000"/>
  <p:defaultTextStyle>
    <a:defPPr>
      <a:defRPr lang="en-US"/>
    </a:defPPr>
    <a:lvl1pPr marL="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42"/>
    <p:restoredTop sz="96291"/>
  </p:normalViewPr>
  <p:slideViewPr>
    <p:cSldViewPr snapToGrid="0" snapToObjects="1">
      <p:cViewPr>
        <p:scale>
          <a:sx n="59" d="100"/>
          <a:sy n="59" d="100"/>
        </p:scale>
        <p:origin x="1704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062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65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018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968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10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85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062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17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84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26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12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816D3-C208-C748-B147-FDCDCF62CEB4}" type="datetimeFigureOut">
              <a:rPr lang="en-US" smtClean="0"/>
              <a:t>3/13/18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22EBE-4D24-E245-A94B-4AEB05B59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43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gif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B4E2C8E-FFD0-5143-A3A9-C6F9FA7EB043}"/>
              </a:ext>
            </a:extLst>
          </p:cNvPr>
          <p:cNvSpPr txBox="1"/>
          <p:nvPr/>
        </p:nvSpPr>
        <p:spPr>
          <a:xfrm>
            <a:off x="920457" y="146491"/>
            <a:ext cx="5416418" cy="7439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harter Roman" panose="02040503050506020203" pitchFamily="18" charset="0"/>
              </a:rPr>
              <a:t>The Hidden Beauty of the Double Pendulum</a:t>
            </a:r>
          </a:p>
          <a:p>
            <a:pPr algn="ctr"/>
            <a:r>
              <a:rPr lang="en-US" dirty="0">
                <a:latin typeface="Charter Roman" panose="02040503050506020203" pitchFamily="18" charset="0"/>
              </a:rPr>
              <a:t>Josh Greensmith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3E7ED1A-8E76-8D4C-BACA-4C1E4A070A19}"/>
              </a:ext>
            </a:extLst>
          </p:cNvPr>
          <p:cNvSpPr txBox="1"/>
          <p:nvPr/>
        </p:nvSpPr>
        <p:spPr>
          <a:xfrm>
            <a:off x="2721205" y="3423140"/>
            <a:ext cx="1814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harter Roman" panose="02040503050506020203" pitchFamily="18" charset="0"/>
              </a:rPr>
              <a:t>Characteristic Equations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1F96E5-D7C5-EC47-AF28-11C40B13102B}"/>
              </a:ext>
            </a:extLst>
          </p:cNvPr>
          <p:cNvSpPr txBox="1"/>
          <p:nvPr/>
        </p:nvSpPr>
        <p:spPr>
          <a:xfrm>
            <a:off x="584152" y="6575475"/>
            <a:ext cx="31646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Charter Roman" panose="02040503050506020203" pitchFamily="18" charset="0"/>
              </a:rPr>
              <a:t>Numerical Integration Code in Python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BBBD99E-A420-7643-ACF7-1DDFB1471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017" y="7004071"/>
            <a:ext cx="2322921" cy="149330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0EC903F-5EC1-734B-BC8C-0ED76971C43E}"/>
              </a:ext>
            </a:extLst>
          </p:cNvPr>
          <p:cNvSpPr txBox="1"/>
          <p:nvPr/>
        </p:nvSpPr>
        <p:spPr>
          <a:xfrm>
            <a:off x="675672" y="8647237"/>
            <a:ext cx="2814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Charter Roman" panose="02040503050506020203" pitchFamily="18" charset="0"/>
              </a:rPr>
              <a:t>ODE system which is solved numerically using the </a:t>
            </a:r>
            <a:r>
              <a:rPr lang="en-US" sz="900" dirty="0" err="1">
                <a:latin typeface="Charter Roman" panose="02040503050506020203" pitchFamily="18" charset="0"/>
              </a:rPr>
              <a:t>scipy.odeint</a:t>
            </a:r>
            <a:r>
              <a:rPr lang="en-US" sz="900" dirty="0">
                <a:latin typeface="Charter Roman" panose="02040503050506020203" pitchFamily="18" charset="0"/>
              </a:rPr>
              <a:t> package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49FA3A5-0627-2B4E-8121-D626360B7E6A}"/>
              </a:ext>
            </a:extLst>
          </p:cNvPr>
          <p:cNvGrpSpPr>
            <a:grpSpLocks noChangeAspect="1"/>
          </p:cNvGrpSpPr>
          <p:nvPr/>
        </p:nvGrpSpPr>
        <p:grpSpPr>
          <a:xfrm>
            <a:off x="7579716" y="287536"/>
            <a:ext cx="4680000" cy="7786353"/>
            <a:chOff x="8022484" y="767198"/>
            <a:chExt cx="4219313" cy="7019885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9EB0C1D3-7BD0-2341-A5F8-B48F97ACA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22484" y="1248106"/>
              <a:ext cx="2082644" cy="1800000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1401B7D-E5A5-1740-A73D-F4DD73B5B44B}"/>
                </a:ext>
              </a:extLst>
            </p:cNvPr>
            <p:cNvSpPr txBox="1"/>
            <p:nvPr/>
          </p:nvSpPr>
          <p:spPr>
            <a:xfrm>
              <a:off x="10684763" y="3053618"/>
              <a:ext cx="89159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Charter Roman" panose="02040503050506020203" pitchFamily="18" charset="0"/>
                </a:rPr>
                <a:t>l = 30, m = 1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44D8F19-E8A0-E54D-AE94-DB9A33AE6A8E}"/>
                </a:ext>
              </a:extLst>
            </p:cNvPr>
            <p:cNvSpPr txBox="1"/>
            <p:nvPr/>
          </p:nvSpPr>
          <p:spPr>
            <a:xfrm>
              <a:off x="9522584" y="767198"/>
              <a:ext cx="11817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Charter Roman" panose="02040503050506020203" pitchFamily="18" charset="0"/>
                </a:rPr>
                <a:t>Colour Maps</a:t>
              </a: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0915C324-0CEF-484D-B054-35723ADAD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59153" y="1248106"/>
              <a:ext cx="2082644" cy="18000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B3E0633-8EF9-E347-AA45-2F767DD998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159153" y="3513394"/>
              <a:ext cx="2082644" cy="1800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B6967A8-3183-D74E-BB5D-08BD2E7CFA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59153" y="5717001"/>
              <a:ext cx="2082644" cy="18000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870C11D-0E99-5C49-BE2E-6F9ADDFCC1B7}"/>
                </a:ext>
              </a:extLst>
            </p:cNvPr>
            <p:cNvSpPr txBox="1"/>
            <p:nvPr/>
          </p:nvSpPr>
          <p:spPr>
            <a:xfrm>
              <a:off x="8605961" y="3053618"/>
              <a:ext cx="8274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Charter Roman" panose="02040503050506020203" pitchFamily="18" charset="0"/>
                </a:rPr>
                <a:t>l = 3, m = 1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B228FB2-ECD7-6641-9EE5-8AEA71062456}"/>
                </a:ext>
              </a:extLst>
            </p:cNvPr>
            <p:cNvSpPr txBox="1"/>
            <p:nvPr/>
          </p:nvSpPr>
          <p:spPr>
            <a:xfrm>
              <a:off x="10652703" y="5332058"/>
              <a:ext cx="95571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Charter Roman" panose="02040503050506020203" pitchFamily="18" charset="0"/>
                </a:rPr>
                <a:t>l = 100, m = 1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8894CD2-21B7-0944-946E-E8C2EB3494E7}"/>
                </a:ext>
              </a:extLst>
            </p:cNvPr>
            <p:cNvSpPr txBox="1"/>
            <p:nvPr/>
          </p:nvSpPr>
          <p:spPr>
            <a:xfrm>
              <a:off x="10604613" y="7556251"/>
              <a:ext cx="105189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Charter Roman" panose="02040503050506020203" pitchFamily="18" charset="0"/>
                </a:rPr>
                <a:t>l = 1000, m = 1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61EBF814-FB00-634E-9885-DEBF93EC0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22484" y="5717001"/>
              <a:ext cx="2082645" cy="18000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04BEB420-5901-8247-B8FC-F96C5C0C4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022484" y="3513394"/>
              <a:ext cx="2082645" cy="1800000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A8EDAC9-E131-D644-9D3B-4DD5D0045268}"/>
                </a:ext>
              </a:extLst>
            </p:cNvPr>
            <p:cNvSpPr txBox="1"/>
            <p:nvPr/>
          </p:nvSpPr>
          <p:spPr>
            <a:xfrm>
              <a:off x="8541841" y="7526271"/>
              <a:ext cx="95571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Charter Roman" panose="02040503050506020203" pitchFamily="18" charset="0"/>
                </a:rPr>
                <a:t>l = 300, m = 1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6003CEB-F0A2-8647-9BD8-28975A6611E5}"/>
                </a:ext>
              </a:extLst>
            </p:cNvPr>
            <p:cNvSpPr txBox="1"/>
            <p:nvPr/>
          </p:nvSpPr>
          <p:spPr>
            <a:xfrm>
              <a:off x="8557871" y="5349121"/>
              <a:ext cx="92365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Charter Roman" panose="02040503050506020203" pitchFamily="18" charset="0"/>
                </a:rPr>
                <a:t>l = 50, m = 1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DDB79E28-F8BA-7140-9441-D77A433FD977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585" y="1138167"/>
            <a:ext cx="4056161" cy="138672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2C6ED44-EE2B-5C46-9D71-90B04BD2A025}"/>
              </a:ext>
            </a:extLst>
          </p:cNvPr>
          <p:cNvSpPr txBox="1"/>
          <p:nvPr/>
        </p:nvSpPr>
        <p:spPr>
          <a:xfrm>
            <a:off x="1261979" y="2578502"/>
            <a:ext cx="473337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Charter Roman" panose="02040503050506020203" pitchFamily="18" charset="0"/>
              </a:rPr>
              <a:t>The chaotic nature of the system is shown as two close starting conditions show a divergence in the outcome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1CE2FC2-B5A5-DC45-96D8-B365515B080E}"/>
              </a:ext>
            </a:extLst>
          </p:cNvPr>
          <p:cNvCxnSpPr>
            <a:stCxn id="31" idx="2"/>
            <a:endCxn id="18" idx="0"/>
          </p:cNvCxnSpPr>
          <p:nvPr/>
        </p:nvCxnSpPr>
        <p:spPr>
          <a:xfrm>
            <a:off x="3628665" y="3009389"/>
            <a:ext cx="0" cy="4137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AE8D87D-ED73-8644-999D-826389CAF53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13301" y="3765749"/>
            <a:ext cx="2800992" cy="11297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99E0B5-401C-B240-A7AC-623BF36599B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00680" y="5039249"/>
            <a:ext cx="1964180" cy="10222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E659A3-9E11-BD4E-BBEC-4AAE717332D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04732" y="5029909"/>
            <a:ext cx="3219122" cy="9815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88ED38-A6A6-CE4C-BF5A-1ED6C32E322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766562" y="7199869"/>
            <a:ext cx="1539124" cy="11868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ED6918-6D0E-E440-BEF5-BD603EEA91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36314" y="7199869"/>
            <a:ext cx="1530910" cy="1171808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31C0784-2867-8A47-ADF0-87A3B7B9853E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2166477" y="6182298"/>
            <a:ext cx="368294" cy="3931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C15935C-AF65-F246-AC89-193C9EE555EB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404732" y="7793313"/>
            <a:ext cx="36183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287A9C5C-0D02-A646-B96B-A83415F1C7D3}"/>
              </a:ext>
            </a:extLst>
          </p:cNvPr>
          <p:cNvSpPr txBox="1"/>
          <p:nvPr/>
        </p:nvSpPr>
        <p:spPr>
          <a:xfrm>
            <a:off x="3956018" y="6593902"/>
            <a:ext cx="30967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Charter Roman" panose="02040503050506020203" pitchFamily="18" charset="0"/>
              </a:rPr>
              <a:t>Example graphs of the double pendulum developing with time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C2739CB-CD97-254C-B4CF-8B0EBCCC81F4}"/>
              </a:ext>
            </a:extLst>
          </p:cNvPr>
          <p:cNvSpPr txBox="1"/>
          <p:nvPr/>
        </p:nvSpPr>
        <p:spPr>
          <a:xfrm>
            <a:off x="7794170" y="8228515"/>
            <a:ext cx="4245429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harter Roman" panose="02040503050506020203" pitchFamily="18" charset="0"/>
              </a:rPr>
              <a:t>Conclusion:</a:t>
            </a:r>
          </a:p>
          <a:p>
            <a:pPr algn="ctr"/>
            <a:endParaRPr lang="en-US" sz="1200" dirty="0">
              <a:latin typeface="Charter Roman" panose="02040503050506020203" pitchFamily="18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100" dirty="0">
                <a:latin typeface="Charter Roman" panose="02040503050506020203" pitchFamily="18" charset="0"/>
              </a:rPr>
              <a:t>Chaotic systems do exhibit some patterns and symmetry.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sz="1100" dirty="0">
                <a:latin typeface="Charter Roman" panose="02040503050506020203" pitchFamily="18" charset="0"/>
              </a:rPr>
              <a:t>The double pendulum system generates regimes when flip times is measured based on starting angles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4657397-752A-954D-BC41-1213660598F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237870" y="3462540"/>
            <a:ext cx="1385984" cy="12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86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2392</TotalTime>
  <Words>126</Words>
  <Application>Microsoft Macintosh PowerPoint</Application>
  <PresentationFormat>A3 Paper (297x420 mm)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Charter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Greensmith, Josh</dc:creator>
  <cp:lastModifiedBy>Greensmith, Josh</cp:lastModifiedBy>
  <cp:revision>20</cp:revision>
  <dcterms:created xsi:type="dcterms:W3CDTF">2018-03-11T10:47:28Z</dcterms:created>
  <dcterms:modified xsi:type="dcterms:W3CDTF">2018-03-13T17:48:21Z</dcterms:modified>
</cp:coreProperties>
</file>

<file path=docProps/thumbnail.jpeg>
</file>